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9875825" cx="17559325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TSans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0520" y="694800"/>
            <a:ext cx="609624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08b2c7674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408b2c7674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g1408b2c7674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" name="Google Shape;298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8" name="Google Shape;30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08b2c7674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408b2c7674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Google Shape;189;g1408b2c7674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08b2c7674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408b2c7674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0" name="Google Shape;200;g1408b2c7674_0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408b2c7674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g1408b2c7674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08b2c7674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408b2c7674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" name="Google Shape;221;g1408b2c7674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08b2c7674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408b2c7674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0" name="Google Shape;230;g1408b2c7674_0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08b2c7674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1408b2c7674_0_78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408b2c7674_0_78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8b2c7674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408b2c7674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7" name="Google Shape;247;g1408b2c7674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8b2c7674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408b2c7674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5" name="Google Shape;255;g1408b2c7674_0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 with graphs">
    <p:bg>
      <p:bgPr>
        <a:solidFill>
          <a:srgbClr val="D8D8D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48" name="Google Shape;4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3">
    <p:bg>
      <p:bgPr>
        <a:solidFill>
          <a:srgbClr val="12224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ckground pattern&#10;&#10;Description automatically generated" id="56" name="Google Shape;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fmla="val 100000" name="adj"/>
            </a:avLst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66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4">
    <p:bg>
      <p:bgPr>
        <a:solidFill>
          <a:srgbClr val="12224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fmla="val 100000" name="adj"/>
            </a:avLst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66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5">
    <p:bg>
      <p:bgPr>
        <a:solidFill>
          <a:srgbClr val="12224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fmla="val 100000" name="adj"/>
            </a:avLst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66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6">
    <p:bg>
      <p:bgPr>
        <a:solidFill>
          <a:srgbClr val="12224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7">
    <p:bg>
      <p:bgPr>
        <a:solidFill>
          <a:srgbClr val="12224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ckground pattern&#10;&#10;Description automatically generated"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 8">
    <p:bg>
      <p:bgPr>
        <a:solidFill>
          <a:srgbClr val="12224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89" name="Google Shape;8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 2">
    <p:bg>
      <p:bgPr>
        <a:solidFill>
          <a:srgbClr val="12224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 3">
    <p:bg>
      <p:bgPr>
        <a:solidFill>
          <a:srgbClr val="F9F9F9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bg>
      <p:bgPr>
        <a:solidFill>
          <a:srgbClr val="F9F9F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bg>
      <p:bgPr>
        <a:solidFill>
          <a:srgbClr val="F9F9F9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bg>
      <p:bgPr>
        <a:solidFill>
          <a:srgbClr val="F9F9F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22"/>
          <p:cNvSpPr txBox="1"/>
          <p:nvPr>
            <p:ph idx="2" type="body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body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2"/>
          <p:cNvSpPr txBox="1"/>
          <p:nvPr>
            <p:ph idx="4" type="body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bg>
      <p:bgPr>
        <a:solidFill>
          <a:srgbClr val="F9F9F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9F9F9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9F9F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bg>
      <p:bgPr>
        <a:solidFill>
          <a:srgbClr val="F9F9F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26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bg>
      <p:bgPr>
        <a:solidFill>
          <a:srgbClr val="F9F9F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/>
          <p:nvPr>
            <p:ph idx="2" type="pic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27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bg>
      <p:bgPr>
        <a:solidFill>
          <a:srgbClr val="F9F9F9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bg>
      <p:bgPr>
        <a:solidFill>
          <a:srgbClr val="F9F9F9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F9F9F9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/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4_Em Branc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2F2F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 1">
  <p:cSld name="1_Blank with graphs">
    <p:bg>
      <p:bgPr>
        <a:solidFill>
          <a:srgbClr val="2B333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1_Title">
    <p:bg>
      <p:bgPr>
        <a:solidFill>
          <a:srgbClr val="F9F9F9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9F9F9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 Branco">
  <p:cSld name="2_Em Branc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">
    <p:bg>
      <p:bgPr>
        <a:solidFill>
          <a:srgbClr val="12224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1_Em Branc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bg>
      <p:bgPr>
        <a:solidFill>
          <a:srgbClr val="F9F9F9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b="0" i="0" sz="11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656902"/>
            <a:ext cx="7273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1" i="0" lang="pt-BR" sz="63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Trading com Dados</a:t>
            </a:r>
            <a:endParaRPr b="0" i="0" sz="23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664786" y="7304592"/>
            <a:ext cx="7274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Artificial Intelligence for Financial Markets</a:t>
            </a:r>
            <a:endParaRPr b="0" i="0" sz="19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56" y="1898270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737"/>
            </a:gs>
            <a:gs pos="55000">
              <a:srgbClr val="01507C"/>
            </a:gs>
            <a:gs pos="83500">
              <a:srgbClr val="048086"/>
            </a:gs>
            <a:gs pos="100000">
              <a:srgbClr val="05A6A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855" y="3939106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740772" y="8985569"/>
            <a:ext cx="16077792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reserved.</a:t>
            </a:r>
            <a:endParaRPr b="0" i="0" sz="14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737"/>
            </a:gs>
            <a:gs pos="55000">
              <a:srgbClr val="01507C"/>
            </a:gs>
            <a:gs pos="83500">
              <a:srgbClr val="048086"/>
            </a:gs>
            <a:gs pos="100000">
              <a:srgbClr val="05A6A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664786" y="5656902"/>
            <a:ext cx="7273925" cy="1381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1" i="0" lang="pt-BR" sz="63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Trading com Dados</a:t>
            </a:r>
            <a:endParaRPr b="0" i="0" sz="23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664786" y="7304592"/>
            <a:ext cx="7274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Artificial Intelligence for Financial Markets</a:t>
            </a:r>
            <a:endParaRPr b="0" i="0" sz="19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3487499" y="9171099"/>
            <a:ext cx="13711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reserved.</a:t>
            </a:r>
            <a:endParaRPr b="0" i="0" sz="14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56" y="1898270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>
            <a:off x="9703120" y="0"/>
            <a:ext cx="4770900" cy="9875700"/>
          </a:xfrm>
          <a:prstGeom prst="parallelogram">
            <a:avLst>
              <a:gd fmla="val 53054" name="adj"/>
            </a:avLst>
          </a:prstGeom>
          <a:solidFill>
            <a:srgbClr val="05A6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4"/>
          <p:cNvSpPr txBox="1"/>
          <p:nvPr>
            <p:ph idx="4294967295" type="title"/>
          </p:nvPr>
        </p:nvSpPr>
        <p:spPr>
          <a:xfrm>
            <a:off x="796477" y="5783677"/>
            <a:ext cx="15754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 sz="8000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da seção</a:t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/>
          <p:nvPr/>
        </p:nvSpPr>
        <p:spPr>
          <a:xfrm>
            <a:off x="9198865" y="0"/>
            <a:ext cx="4770900" cy="9875700"/>
          </a:xfrm>
          <a:prstGeom prst="parallelogram">
            <a:avLst>
              <a:gd fmla="val 53054" name="adj"/>
            </a:avLst>
          </a:prstGeom>
          <a:solidFill>
            <a:srgbClr val="05A6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11728173" y="0"/>
            <a:ext cx="5831100" cy="9875700"/>
          </a:xfrm>
          <a:prstGeom prst="rect">
            <a:avLst/>
          </a:prstGeom>
          <a:gradFill>
            <a:gsLst>
              <a:gs pos="0">
                <a:srgbClr val="001737"/>
              </a:gs>
              <a:gs pos="29000">
                <a:srgbClr val="01507C"/>
              </a:gs>
              <a:gs pos="63000">
                <a:srgbClr val="048086"/>
              </a:gs>
              <a:gs pos="100000">
                <a:srgbClr val="05A6AE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366" y="784910"/>
            <a:ext cx="898054" cy="89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idx="4294967295" type="ctrTitle"/>
          </p:nvPr>
        </p:nvSpPr>
        <p:spPr>
          <a:xfrm>
            <a:off x="3157451" y="3218656"/>
            <a:ext cx="11244435" cy="343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14900" u="none" cap="none" strike="noStrike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da apresentação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768627" y="681590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 sz="4400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do slide</a:t>
            </a:r>
            <a:endParaRPr/>
          </a:p>
        </p:txBody>
      </p:sp>
      <p:sp>
        <p:nvSpPr>
          <p:cNvPr id="301" name="Google Shape;301;p46"/>
          <p:cNvSpPr txBox="1"/>
          <p:nvPr/>
        </p:nvSpPr>
        <p:spPr>
          <a:xfrm>
            <a:off x="768627" y="2212824"/>
            <a:ext cx="16192150" cy="609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086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48086"/>
                </a:solidFill>
                <a:latin typeface="PT Sans"/>
                <a:ea typeface="PT Sans"/>
                <a:cs typeface="PT Sans"/>
                <a:sym typeface="PT Sans"/>
              </a:rPr>
              <a:t>Conteúdo</a:t>
            </a:r>
            <a:endParaRPr b="0" i="0" sz="2400" u="none" cap="none" strike="noStrike">
              <a:solidFill>
                <a:srgbClr val="04808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fmla="val 52221" name="adj"/>
            </a:avLst>
          </a:prstGeom>
          <a:solidFill>
            <a:srgbClr val="001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/>
          <p:nvPr/>
        </p:nvSpPr>
        <p:spPr>
          <a:xfrm>
            <a:off x="1" y="0"/>
            <a:ext cx="17559337" cy="9875837"/>
          </a:xfrm>
          <a:prstGeom prst="rect">
            <a:avLst/>
          </a:prstGeom>
          <a:gradFill>
            <a:gsLst>
              <a:gs pos="0">
                <a:srgbClr val="001737"/>
              </a:gs>
              <a:gs pos="29000">
                <a:srgbClr val="01507C"/>
              </a:gs>
              <a:gs pos="63000">
                <a:srgbClr val="048086"/>
              </a:gs>
              <a:gs pos="100000">
                <a:srgbClr val="05A6AE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8975" y="8864040"/>
            <a:ext cx="787197" cy="7871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/>
          <p:nvPr/>
        </p:nvSpPr>
        <p:spPr>
          <a:xfrm>
            <a:off x="1153043" y="1217509"/>
            <a:ext cx="15253252" cy="74408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1696279" y="1323670"/>
            <a:ext cx="14272591" cy="145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do slide</a:t>
            </a:r>
            <a:endParaRPr b="1" i="0" sz="4400" u="none" cap="none" strike="noStrike">
              <a:solidFill>
                <a:srgbClr val="001737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1708534" y="2613380"/>
            <a:ext cx="14272591" cy="58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086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48086"/>
                </a:solidFill>
                <a:latin typeface="PT Sans"/>
                <a:ea typeface="PT Sans"/>
                <a:cs typeface="PT Sans"/>
                <a:sym typeface="PT Sans"/>
              </a:rPr>
              <a:t>Conteúdo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/>
        </p:nvSpPr>
        <p:spPr>
          <a:xfrm>
            <a:off x="3618925" y="936767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b="0" i="0" sz="11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664786" y="5656902"/>
            <a:ext cx="7273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1" i="0" lang="pt-BR" sz="63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Trading com Dados</a:t>
            </a:r>
            <a:endParaRPr b="0" i="0" sz="23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664786" y="7304592"/>
            <a:ext cx="7274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Artificial Intelligence for Financial Markets</a:t>
            </a:r>
            <a:endParaRPr b="0" i="0" sz="19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56" y="1898270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855" y="3939106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740772" y="8985569"/>
            <a:ext cx="1607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reserved.</a:t>
            </a:r>
            <a:endParaRPr b="0" i="0" sz="14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>
            <p:ph idx="4294967295" type="ctrTitle"/>
          </p:nvPr>
        </p:nvSpPr>
        <p:spPr>
          <a:xfrm>
            <a:off x="7000800" y="4130925"/>
            <a:ext cx="10032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1" lang="pt-BR" sz="8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Análise de dividendos</a:t>
            </a:r>
            <a:endParaRPr b="1" sz="48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b="0" i="0" sz="11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" y="0"/>
            <a:ext cx="17559327" cy="9877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idx="4294967295" type="title"/>
          </p:nvPr>
        </p:nvSpPr>
        <p:spPr>
          <a:xfrm>
            <a:off x="702376" y="6083400"/>
            <a:ext cx="6940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 sz="7100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da seção</a:t>
            </a:r>
            <a:endParaRPr sz="350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366" y="784910"/>
            <a:ext cx="898054" cy="89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2"/>
            <a:ext cx="17559327" cy="987713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idx="4294967295" type="title"/>
          </p:nvPr>
        </p:nvSpPr>
        <p:spPr>
          <a:xfrm>
            <a:off x="702376" y="6083400"/>
            <a:ext cx="6940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 sz="7100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da seção</a:t>
            </a:r>
            <a:endParaRPr sz="3500"/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366" y="784910"/>
            <a:ext cx="898054" cy="89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8975" y="8864040"/>
            <a:ext cx="787197" cy="78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1153043" y="1217509"/>
            <a:ext cx="15253200" cy="74409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1696279" y="1323670"/>
            <a:ext cx="14272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rgbClr val="001737"/>
                </a:solidFill>
                <a:latin typeface="PT Sans"/>
                <a:ea typeface="PT Sans"/>
                <a:cs typeface="PT Sans"/>
                <a:sym typeface="PT Sans"/>
              </a:rPr>
              <a:t>Título do slide</a:t>
            </a:r>
            <a:endParaRPr b="1" i="0" sz="4400" u="none" cap="none" strike="noStrike">
              <a:solidFill>
                <a:srgbClr val="001737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1708534" y="2613380"/>
            <a:ext cx="14272500" cy="5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086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48086"/>
                </a:solidFill>
                <a:latin typeface="PT Sans"/>
                <a:ea typeface="PT Sans"/>
                <a:cs typeface="PT Sans"/>
                <a:sym typeface="PT Sans"/>
              </a:rPr>
              <a:t>Conteúdo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4294967295" type="ctrTitle"/>
          </p:nvPr>
        </p:nvSpPr>
        <p:spPr>
          <a:xfrm>
            <a:off x="942475" y="2247050"/>
            <a:ext cx="12497400" cy="5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1" lang="pt-BR" sz="79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Antes de falar sobre dividendos, precisamos dar um passo atrás e definir o conceito de ‘proventos’</a:t>
            </a:r>
            <a:endParaRPr b="1" sz="4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/>
        </p:nvSpPr>
        <p:spPr>
          <a:xfrm>
            <a:off x="496250" y="668175"/>
            <a:ext cx="13593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pt-BR" sz="478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 que são proventos?</a:t>
            </a:r>
            <a:endParaRPr b="1" i="0" sz="4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496250" y="2208450"/>
            <a:ext cx="8887800" cy="6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●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Formas de remuneração que instrumentos financeiros como ações e fundos imobiliários garantem aos investidores</a:t>
            </a:r>
            <a:endParaRPr b="1"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●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Principais tipos de proventos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○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Dividendos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○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Juros sobre Capital Próprio (JCP)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○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Rendimentos (FIIs)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○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Bonificação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Char char="○"/>
            </a:pPr>
            <a:r>
              <a:rPr lang="pt-BR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Direitos de subscrição</a:t>
            </a:r>
            <a:endParaRPr sz="3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5">
            <a:alphaModFix/>
          </a:blip>
          <a:srcRect b="24259" l="11462" r="10081" t="23602"/>
          <a:stretch/>
        </p:blipFill>
        <p:spPr>
          <a:xfrm>
            <a:off x="10340250" y="3018750"/>
            <a:ext cx="6310699" cy="419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3120000" dist="95250">
              <a:srgbClr val="999999">
                <a:alpha val="64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